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1C84-000D-489F-AC09-35500AFE55E4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51EB5-005A-4BE1-9927-41AD1740A9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9488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1C84-000D-489F-AC09-35500AFE55E4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51EB5-005A-4BE1-9927-41AD1740A9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6943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1C84-000D-489F-AC09-35500AFE55E4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51EB5-005A-4BE1-9927-41AD1740A9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7105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1C84-000D-489F-AC09-35500AFE55E4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51EB5-005A-4BE1-9927-41AD1740A9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5815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1C84-000D-489F-AC09-35500AFE55E4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51EB5-005A-4BE1-9927-41AD1740A9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774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1C84-000D-489F-AC09-35500AFE55E4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51EB5-005A-4BE1-9927-41AD1740A9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272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1C84-000D-489F-AC09-35500AFE55E4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51EB5-005A-4BE1-9927-41AD1740A9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70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1C84-000D-489F-AC09-35500AFE55E4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51EB5-005A-4BE1-9927-41AD1740A9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0947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1C84-000D-489F-AC09-35500AFE55E4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51EB5-005A-4BE1-9927-41AD1740A9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9657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1C84-000D-489F-AC09-35500AFE55E4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51EB5-005A-4BE1-9927-41AD1740A9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4656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C1C84-000D-489F-AC09-35500AFE55E4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51EB5-005A-4BE1-9927-41AD1740A9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2372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C1C84-000D-489F-AC09-35500AFE55E4}" type="datetimeFigureOut">
              <a:rPr lang="it-IT" smtClean="0"/>
              <a:t>20/01/2020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51EB5-005A-4BE1-9927-41AD1740A9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492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0737" y="733425"/>
            <a:ext cx="8010525" cy="539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572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Puoi utilizzare questo sistema per: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Collegare </a:t>
            </a:r>
            <a:r>
              <a:rPr lang="it-IT" dirty="0"/>
              <a:t>in wireless (senza fili) mouse e tastiera, computer e stampante e computer </a:t>
            </a:r>
            <a:r>
              <a:rPr lang="it-IT" dirty="0" smtClean="0"/>
              <a:t>e cuffie</a:t>
            </a:r>
            <a:r>
              <a:rPr lang="it-IT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Trasferire </a:t>
            </a:r>
            <a:r>
              <a:rPr lang="it-IT" dirty="0"/>
              <a:t>file tra computer e </a:t>
            </a:r>
            <a:r>
              <a:rPr lang="it-IT" dirty="0" err="1"/>
              <a:t>smartphone</a:t>
            </a:r>
            <a:r>
              <a:rPr lang="it-IT" dirty="0"/>
              <a:t> e tra computer e fotocamera digitale.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Condividere </a:t>
            </a:r>
            <a:r>
              <a:rPr lang="it-IT" dirty="0"/>
              <a:t>file tra due computer collegati.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36206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Nel caso in cui il tuo PC non supporti la rete </a:t>
            </a:r>
            <a:r>
              <a:rPr lang="it-IT" i="1" dirty="0"/>
              <a:t>Bluetooth</a:t>
            </a:r>
            <a:r>
              <a:rPr lang="it-IT" dirty="0"/>
              <a:t>, puoi rimediare investendo pochi </a:t>
            </a:r>
            <a:r>
              <a:rPr lang="it-IT" dirty="0" smtClean="0"/>
              <a:t>euro per </a:t>
            </a:r>
            <a:r>
              <a:rPr lang="it-IT" dirty="0"/>
              <a:t>acquistare un </a:t>
            </a:r>
            <a:r>
              <a:rPr lang="it-IT" b="1" i="1" dirty="0"/>
              <a:t>adattatore Bluetooth USB</a:t>
            </a:r>
            <a:r>
              <a:rPr lang="it-IT" i="1" dirty="0"/>
              <a:t>.</a:t>
            </a:r>
          </a:p>
          <a:p>
            <a:r>
              <a:rPr lang="it-IT" dirty="0"/>
              <a:t>Si tratta di particolari </a:t>
            </a:r>
            <a:r>
              <a:rPr lang="it-IT" b="1" i="1" dirty="0"/>
              <a:t>penne USB </a:t>
            </a:r>
            <a:r>
              <a:rPr lang="it-IT" dirty="0"/>
              <a:t>acquistabili in qualsiasi negozio di elettronica a 15-20 euro </a:t>
            </a:r>
            <a:r>
              <a:rPr lang="it-IT" dirty="0" smtClean="0"/>
              <a:t>che permettono </a:t>
            </a:r>
            <a:r>
              <a:rPr lang="it-IT" dirty="0"/>
              <a:t>di aggiungere il supporto Bluetooth ai PC che ne sono sprovvisti.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9675" y="4121803"/>
            <a:ext cx="2152650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186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Per abilitare il </a:t>
            </a:r>
            <a:r>
              <a:rPr lang="it-IT" i="1" dirty="0"/>
              <a:t>Bluetooth </a:t>
            </a:r>
            <a:r>
              <a:rPr lang="it-IT" dirty="0"/>
              <a:t>sul PC, collega l’adattatore a una delle prese USB del computer. </a:t>
            </a:r>
            <a:r>
              <a:rPr lang="it-IT" dirty="0" smtClean="0"/>
              <a:t>Quando colleghi </a:t>
            </a:r>
            <a:r>
              <a:rPr lang="it-IT" dirty="0"/>
              <a:t>la pennetta per la prima volta, aspetta qualche istante: l’installazione dei </a:t>
            </a:r>
            <a:r>
              <a:rPr lang="it-IT" dirty="0" smtClean="0"/>
              <a:t>driver necessari </a:t>
            </a:r>
            <a:r>
              <a:rPr lang="it-IT" dirty="0"/>
              <a:t>per far funzionare il dispositivo partirà automaticamente.</a:t>
            </a:r>
          </a:p>
          <a:p>
            <a:r>
              <a:rPr lang="it-IT" dirty="0"/>
              <a:t>Conclusa l’installazione, verifica che tutto sia andato come previsto:</a:t>
            </a:r>
          </a:p>
          <a:p>
            <a:r>
              <a:rPr lang="it-IT" dirty="0"/>
              <a:t>1. Nell’area di notifica deve esservi l’icona del Bluetooth</a:t>
            </a:r>
          </a:p>
          <a:p>
            <a:r>
              <a:rPr lang="it-IT" dirty="0"/>
              <a:t>2. In </a:t>
            </a:r>
            <a:r>
              <a:rPr lang="it-IT" i="1" dirty="0"/>
              <a:t>Visualizza connessioni di rete</a:t>
            </a:r>
            <a:r>
              <a:rPr lang="it-IT" dirty="0"/>
              <a:t>, controlla che fra le connessioni disponibili ci sia anche la</a:t>
            </a:r>
          </a:p>
          <a:p>
            <a:r>
              <a:rPr lang="it-IT" i="1" dirty="0"/>
              <a:t>Connessione di rete Bluetooth </a:t>
            </a:r>
            <a:r>
              <a:rPr lang="it-IT" dirty="0"/>
              <a:t>attiva.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6893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9282" y="1130487"/>
            <a:ext cx="6212542" cy="4351338"/>
          </a:xfrm>
        </p:spPr>
        <p:txBody>
          <a:bodyPr>
            <a:normAutofit lnSpcReduction="10000"/>
          </a:bodyPr>
          <a:lstStyle/>
          <a:p>
            <a:r>
              <a:rPr lang="it-IT" dirty="0"/>
              <a:t>Se il tuo computer dispone del </a:t>
            </a:r>
            <a:r>
              <a:rPr lang="it-IT" b="1" i="1" dirty="0"/>
              <a:t>Bluetooth integrato</a:t>
            </a:r>
            <a:r>
              <a:rPr lang="it-IT" dirty="0"/>
              <a:t>, per </a:t>
            </a:r>
            <a:r>
              <a:rPr lang="it-IT" i="1" dirty="0"/>
              <a:t>attivarlo </a:t>
            </a:r>
            <a:r>
              <a:rPr lang="it-IT" dirty="0"/>
              <a:t>cerca e premi il tasto della </a:t>
            </a:r>
            <a:r>
              <a:rPr lang="it-IT" dirty="0" smtClean="0"/>
              <a:t>tastiera del </a:t>
            </a:r>
            <a:r>
              <a:rPr lang="it-IT" dirty="0"/>
              <a:t>tuo PC su cui è stampato sopra il simbolo (una </a:t>
            </a:r>
            <a:r>
              <a:rPr lang="it-IT" b="1" i="1" dirty="0"/>
              <a:t>“B” stilizzata</a:t>
            </a:r>
            <a:r>
              <a:rPr lang="it-IT" dirty="0" smtClean="0"/>
              <a:t>).</a:t>
            </a:r>
          </a:p>
          <a:p>
            <a:r>
              <a:rPr lang="it-IT" dirty="0"/>
              <a:t>In alcuni casi, </a:t>
            </a:r>
            <a:r>
              <a:rPr lang="it-IT" b="1" i="1" dirty="0"/>
              <a:t>il tasto per accendere il Bluetooth nel PC </a:t>
            </a:r>
            <a:r>
              <a:rPr lang="it-IT" dirty="0"/>
              <a:t>è associato ad altre funzioni e quindi </a:t>
            </a:r>
            <a:r>
              <a:rPr lang="it-IT" dirty="0" smtClean="0"/>
              <a:t>per usarlo </a:t>
            </a:r>
            <a:r>
              <a:rPr lang="it-IT" dirty="0"/>
              <a:t>devi tenere premuto il tasto </a:t>
            </a:r>
            <a:r>
              <a:rPr lang="it-IT" b="1" i="1" dirty="0"/>
              <a:t>Fn</a:t>
            </a:r>
            <a:r>
              <a:rPr lang="it-IT" i="1" dirty="0"/>
              <a:t> </a:t>
            </a:r>
            <a:r>
              <a:rPr lang="it-IT" dirty="0"/>
              <a:t>(dove supportato: sulle tastiere del Mac Apple, </a:t>
            </a:r>
            <a:r>
              <a:rPr lang="it-IT" dirty="0" smtClean="0"/>
              <a:t>per esempio</a:t>
            </a:r>
            <a:r>
              <a:rPr lang="it-IT" dirty="0"/>
              <a:t>, questo tasto non è previsto).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9599" y="1130487"/>
            <a:ext cx="2028825" cy="173355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1374" y="3306156"/>
            <a:ext cx="4895850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66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793376"/>
            <a:ext cx="10515600" cy="5383587"/>
          </a:xfrm>
        </p:spPr>
        <p:txBody>
          <a:bodyPr>
            <a:normAutofit lnSpcReduction="10000"/>
          </a:bodyPr>
          <a:lstStyle/>
          <a:p>
            <a:r>
              <a:rPr lang="it-IT" dirty="0"/>
              <a:t>Impara questi termini: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i="1" dirty="0" smtClean="0"/>
              <a:t>Modalità </a:t>
            </a:r>
            <a:r>
              <a:rPr lang="it-IT" b="1" i="1" dirty="0"/>
              <a:t>di rilevamento</a:t>
            </a:r>
            <a:r>
              <a:rPr lang="it-IT" i="1" dirty="0"/>
              <a:t>. </a:t>
            </a:r>
            <a:r>
              <a:rPr lang="it-IT" dirty="0"/>
              <a:t>Un dispositivo Bluetooth invia un segnale che consente ad altri </a:t>
            </a:r>
            <a:r>
              <a:rPr lang="it-IT" dirty="0" smtClean="0"/>
              <a:t>dispositivi Bluetooth </a:t>
            </a:r>
            <a:r>
              <a:rPr lang="it-IT" dirty="0"/>
              <a:t>vicini di vederlo.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i="1" dirty="0" smtClean="0"/>
              <a:t>Ricerca</a:t>
            </a:r>
            <a:r>
              <a:rPr lang="it-IT" b="1" i="1" dirty="0"/>
              <a:t>. </a:t>
            </a:r>
            <a:r>
              <a:rPr lang="it-IT" dirty="0"/>
              <a:t>Così si chiama il processo in base al quale un dispositivo Bluetooth individua </a:t>
            </a:r>
            <a:r>
              <a:rPr lang="it-IT" dirty="0" smtClean="0"/>
              <a:t>un altro </a:t>
            </a:r>
            <a:r>
              <a:rPr lang="it-IT" dirty="0"/>
              <a:t>dispositivo Bluetooth che sta inviando un segnale in modalità di rilevamento.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i="1" dirty="0" smtClean="0"/>
              <a:t>Associazione</a:t>
            </a:r>
            <a:r>
              <a:rPr lang="it-IT" b="1" i="1" dirty="0"/>
              <a:t>. </a:t>
            </a:r>
            <a:r>
              <a:rPr lang="it-IT" dirty="0"/>
              <a:t>È il processo in base al quale due dispositivi Bluetooth stabiliscono un </a:t>
            </a:r>
            <a:r>
              <a:rPr lang="it-IT" dirty="0" smtClean="0"/>
              <a:t>collegamento tra </a:t>
            </a:r>
            <a:r>
              <a:rPr lang="it-IT" dirty="0"/>
              <a:t>loro per la prima volta, utilizzando una </a:t>
            </a:r>
            <a:r>
              <a:rPr lang="it-IT" dirty="0" err="1"/>
              <a:t>passkey</a:t>
            </a:r>
            <a:r>
              <a:rPr lang="it-IT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it-IT" b="1" i="1" dirty="0" err="1" smtClean="0"/>
              <a:t>Passkey</a:t>
            </a:r>
            <a:r>
              <a:rPr lang="it-IT" b="1" i="1" dirty="0" smtClean="0"/>
              <a:t> </a:t>
            </a:r>
            <a:r>
              <a:rPr lang="it-IT" b="1" dirty="0"/>
              <a:t>o </a:t>
            </a:r>
            <a:r>
              <a:rPr lang="it-IT" b="1" i="1" dirty="0" err="1"/>
              <a:t>passcode</a:t>
            </a:r>
            <a:r>
              <a:rPr lang="it-IT" b="1" i="1" dirty="0"/>
              <a:t> o codice di associazione</a:t>
            </a:r>
            <a:r>
              <a:rPr lang="it-IT" b="1" dirty="0"/>
              <a:t>, </a:t>
            </a:r>
            <a:r>
              <a:rPr lang="it-IT" dirty="0"/>
              <a:t>è costituita da una serie di numeri univoci (è </a:t>
            </a:r>
            <a:r>
              <a:rPr lang="it-IT" dirty="0" smtClean="0"/>
              <a:t>una password</a:t>
            </a:r>
            <a:r>
              <a:rPr lang="it-IT" dirty="0"/>
              <a:t>, in sostanza) che consentono a due dispositivi Bluetooth di comunicare tra </a:t>
            </a:r>
            <a:r>
              <a:rPr lang="it-IT" dirty="0" smtClean="0"/>
              <a:t>loro in </a:t>
            </a:r>
            <a:r>
              <a:rPr lang="it-IT" dirty="0"/>
              <a:t>modo sicuro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71295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i="1" dirty="0"/>
              <a:t>1.2.7 La memoria del computer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Distinguiamo</a:t>
            </a:r>
          </a:p>
          <a:p>
            <a:pPr marL="514350" indent="-514350">
              <a:buAutoNum type="arabicPeriod"/>
            </a:pPr>
            <a:r>
              <a:rPr lang="it-IT" dirty="0" smtClean="0"/>
              <a:t>La memoria  </a:t>
            </a:r>
            <a:r>
              <a:rPr lang="it-IT" dirty="0"/>
              <a:t>del PC </a:t>
            </a:r>
            <a:endParaRPr lang="it-IT" dirty="0" smtClean="0"/>
          </a:p>
          <a:p>
            <a:pPr marL="514350" indent="-514350">
              <a:buAutoNum type="arabicPeriod"/>
            </a:pPr>
            <a:r>
              <a:rPr lang="it-IT" dirty="0" smtClean="0"/>
              <a:t>La memoria  </a:t>
            </a:r>
            <a:r>
              <a:rPr lang="it-IT" dirty="0"/>
              <a:t>di </a:t>
            </a:r>
            <a:r>
              <a:rPr lang="it-IT" dirty="0" smtClean="0"/>
              <a:t>archiviazione di </a:t>
            </a:r>
            <a:r>
              <a:rPr lang="it-IT" dirty="0"/>
              <a:t>massa del PC.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3927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La memoria del PC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b="1" i="1" dirty="0"/>
              <a:t>memoria del PC </a:t>
            </a:r>
            <a:r>
              <a:rPr lang="it-IT" dirty="0"/>
              <a:t>è lo spazio di lavoro del processore: è qui che acquisisce, elabora e </a:t>
            </a:r>
            <a:r>
              <a:rPr lang="it-IT" dirty="0" smtClean="0"/>
              <a:t>registra i </a:t>
            </a:r>
            <a:r>
              <a:rPr lang="it-IT" dirty="0"/>
              <a:t>dati relativi a tutte le operazioni che </a:t>
            </a:r>
            <a:r>
              <a:rPr lang="it-IT" dirty="0" smtClean="0"/>
              <a:t>svolgi. </a:t>
            </a:r>
            <a:r>
              <a:rPr lang="it-IT" dirty="0"/>
              <a:t>Più ce n’è, meglio è: con più memoria a disposizione, puoi lavorare a documenti di </a:t>
            </a:r>
            <a:r>
              <a:rPr lang="it-IT" dirty="0" smtClean="0"/>
              <a:t>grandi dimensioni</a:t>
            </a:r>
          </a:p>
          <a:p>
            <a:r>
              <a:rPr lang="it-IT" dirty="0"/>
              <a:t>La parola </a:t>
            </a:r>
            <a:r>
              <a:rPr lang="it-IT" b="1" i="1" dirty="0"/>
              <a:t>memoria del PC</a:t>
            </a:r>
            <a:r>
              <a:rPr lang="it-IT" dirty="0"/>
              <a:t>, in gergo computeristico, ha un </a:t>
            </a:r>
            <a:r>
              <a:rPr lang="it-IT" b="1" dirty="0"/>
              <a:t>sinonimo</a:t>
            </a:r>
            <a:r>
              <a:rPr lang="it-IT" dirty="0"/>
              <a:t>: è </a:t>
            </a:r>
            <a:r>
              <a:rPr lang="it-IT" b="1" i="1" dirty="0"/>
              <a:t>RAM (random </a:t>
            </a:r>
            <a:r>
              <a:rPr lang="it-IT" b="1" i="1" dirty="0" err="1" smtClean="0"/>
              <a:t>access</a:t>
            </a:r>
            <a:r>
              <a:rPr lang="it-IT" b="1" i="1" dirty="0"/>
              <a:t> </a:t>
            </a:r>
            <a:r>
              <a:rPr lang="it-IT" b="1" i="1" dirty="0" err="1" smtClean="0"/>
              <a:t>memory</a:t>
            </a:r>
            <a:r>
              <a:rPr lang="it-IT" b="1" i="1" dirty="0"/>
              <a:t>). </a:t>
            </a:r>
            <a:r>
              <a:rPr lang="it-IT" dirty="0"/>
              <a:t>Quando fai una qualsiasi operazione, il processore legge e scrive su RAM.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314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Ci sono diversi tipi di memoria del computer.</a:t>
            </a:r>
          </a:p>
          <a:p>
            <a:r>
              <a:rPr lang="it-IT" dirty="0"/>
              <a:t>La memoria </a:t>
            </a:r>
            <a:r>
              <a:rPr lang="it-IT" b="1" i="1" dirty="0"/>
              <a:t>ROM (</a:t>
            </a:r>
            <a:r>
              <a:rPr lang="it-IT" b="1" i="1" dirty="0" err="1"/>
              <a:t>read-only</a:t>
            </a:r>
            <a:r>
              <a:rPr lang="it-IT" b="1" i="1" dirty="0"/>
              <a:t> </a:t>
            </a:r>
            <a:r>
              <a:rPr lang="it-IT" b="1" i="1" dirty="0" err="1"/>
              <a:t>memory</a:t>
            </a:r>
            <a:r>
              <a:rPr lang="it-IT" b="1" i="1" dirty="0"/>
              <a:t>) </a:t>
            </a:r>
            <a:r>
              <a:rPr lang="it-IT" dirty="0"/>
              <a:t>è quella su cui il processore può solo </a:t>
            </a:r>
            <a:r>
              <a:rPr lang="it-IT" dirty="0" smtClean="0"/>
              <a:t>leggere dati </a:t>
            </a:r>
            <a:r>
              <a:rPr lang="it-IT" dirty="0"/>
              <a:t>e non modificarli; i dati restano in memoria anche dopo che spegni il </a:t>
            </a:r>
            <a:r>
              <a:rPr lang="it-IT" dirty="0" smtClean="0"/>
              <a:t>PC. Questo </a:t>
            </a:r>
            <a:r>
              <a:rPr lang="it-IT" dirty="0"/>
              <a:t>tipo contiene dati importanti per il funzionamento del sistema (come </a:t>
            </a:r>
            <a:r>
              <a:rPr lang="it-IT" dirty="0" smtClean="0"/>
              <a:t>quelli relativi </a:t>
            </a:r>
            <a:r>
              <a:rPr lang="it-IT" dirty="0"/>
              <a:t>alla scheda madre).</a:t>
            </a:r>
          </a:p>
          <a:p>
            <a:r>
              <a:rPr lang="it-IT" dirty="0"/>
              <a:t>La </a:t>
            </a:r>
            <a:r>
              <a:rPr lang="it-IT" b="1" i="1" dirty="0"/>
              <a:t>memoria flash </a:t>
            </a:r>
            <a:r>
              <a:rPr lang="it-IT" dirty="0"/>
              <a:t>funziona sia come </a:t>
            </a:r>
            <a:r>
              <a:rPr lang="it-IT" b="1" i="1" dirty="0"/>
              <a:t>RAM che come ROM</a:t>
            </a:r>
            <a:r>
              <a:rPr lang="it-IT" dirty="0"/>
              <a:t>; il processore può </a:t>
            </a:r>
            <a:r>
              <a:rPr lang="it-IT" dirty="0" smtClean="0"/>
              <a:t>modificarne i </a:t>
            </a:r>
            <a:r>
              <a:rPr lang="it-IT" dirty="0"/>
              <a:t>dati che restano memorizzati anche quando il PC si spegne: c’è solo </a:t>
            </a:r>
            <a:r>
              <a:rPr lang="it-IT" dirty="0" smtClean="0"/>
              <a:t>un inconveniente</a:t>
            </a:r>
            <a:r>
              <a:rPr lang="it-IT" dirty="0"/>
              <a:t>: è molto più lenta delle altre.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3511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Fisicamente, troviamo la memoria nella scheda madre, vicino al processore, su una </a:t>
            </a:r>
            <a:r>
              <a:rPr lang="it-IT" dirty="0" smtClean="0"/>
              <a:t>piccola </a:t>
            </a:r>
            <a:r>
              <a:rPr lang="en-US" dirty="0" err="1" smtClean="0"/>
              <a:t>scheda</a:t>
            </a:r>
            <a:r>
              <a:rPr lang="en-US" dirty="0" smtClean="0"/>
              <a:t> </a:t>
            </a:r>
            <a:r>
              <a:rPr lang="en-US" dirty="0" err="1"/>
              <a:t>detta</a:t>
            </a:r>
            <a:r>
              <a:rPr lang="en-US" dirty="0"/>
              <a:t> DIMM (dual inline memory module).</a:t>
            </a:r>
          </a:p>
          <a:p>
            <a:r>
              <a:rPr lang="it-IT" dirty="0"/>
              <a:t>Ogni DIMM contiene una data quantità di memoria, misurata in megabyte o gigabyte.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78792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memoria del </a:t>
            </a:r>
            <a:r>
              <a:rPr lang="it-IT" dirty="0" smtClean="0"/>
              <a:t>computer si </a:t>
            </a:r>
            <a:r>
              <a:rPr lang="it-IT" dirty="0"/>
              <a:t>misura in Byte.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65493"/>
          </a:xfrm>
        </p:spPr>
        <p:txBody>
          <a:bodyPr/>
          <a:lstStyle/>
          <a:p>
            <a:r>
              <a:rPr lang="it-IT" dirty="0"/>
              <a:t>Immagina un byte come una piccola scatola che riesce a contenere solo una </a:t>
            </a:r>
            <a:r>
              <a:rPr lang="it-IT" dirty="0" smtClean="0"/>
              <a:t>lettera di </a:t>
            </a:r>
            <a:r>
              <a:rPr lang="it-IT" dirty="0"/>
              <a:t>una parola o una cifra di un numero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236" y="2716026"/>
            <a:ext cx="9558978" cy="3428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94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Un cenno alle stampanti 3D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Una stampante 3D funziona più o meno </a:t>
            </a:r>
            <a:r>
              <a:rPr lang="it-IT" dirty="0" smtClean="0"/>
              <a:t>allo stesso </a:t>
            </a:r>
            <a:r>
              <a:rPr lang="it-IT" dirty="0"/>
              <a:t>modo di una stampante classica, ma invece di lavorare sulle due dimensioni del </a:t>
            </a:r>
            <a:r>
              <a:rPr lang="it-IT" dirty="0" smtClean="0"/>
              <a:t>foglio, si </a:t>
            </a:r>
            <a:r>
              <a:rPr lang="it-IT" dirty="0"/>
              <a:t>muove lungo tre assi, sovrapponendo tra loro diversi strati di materiale, di solito plastico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dirty="0"/>
              <a:t>Alla stessa famiglia appartiene il </a:t>
            </a:r>
            <a:r>
              <a:rPr lang="it-IT" i="1" dirty="0"/>
              <a:t>plotter (</a:t>
            </a:r>
            <a:r>
              <a:rPr lang="it-IT" dirty="0"/>
              <a:t>guarda figura 1.9</a:t>
            </a:r>
            <a:r>
              <a:rPr lang="it-IT" i="1" dirty="0"/>
              <a:t>)</a:t>
            </a:r>
            <a:r>
              <a:rPr lang="it-IT" dirty="0"/>
              <a:t>: consente di stampare immagini </a:t>
            </a:r>
            <a:r>
              <a:rPr lang="it-IT" dirty="0" smtClean="0"/>
              <a:t>su fogli </a:t>
            </a:r>
            <a:r>
              <a:rPr lang="it-IT" dirty="0"/>
              <a:t>di grandi dimensioni. È utilizzato in ambito scientifico, per riprodurre grafici e </a:t>
            </a:r>
            <a:r>
              <a:rPr lang="it-IT" dirty="0" smtClean="0"/>
              <a:t>progetti, e </a:t>
            </a:r>
            <a:r>
              <a:rPr lang="it-IT" dirty="0"/>
              <a:t>tipografico, soprattutto in ambito pubblicitario</a:t>
            </a:r>
          </a:p>
        </p:txBody>
      </p:sp>
    </p:spTree>
    <p:extLst>
      <p:ext uri="{BB962C8B-B14F-4D97-AF65-F5344CB8AC3E}">
        <p14:creationId xmlns:p14="http://schemas.microsoft.com/office/powerpoint/2010/main" val="41004916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Il sistema di archiviazione (o memoria di massa) del computer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</a:t>
            </a:r>
            <a:r>
              <a:rPr lang="it-IT" i="1" dirty="0"/>
              <a:t>sistema di archiviazione di massa </a:t>
            </a:r>
            <a:r>
              <a:rPr lang="it-IT" dirty="0"/>
              <a:t>del computer serve proprio o tenere in memoria il tuo </a:t>
            </a:r>
            <a:r>
              <a:rPr lang="it-IT" dirty="0" smtClean="0"/>
              <a:t>lavoro, anche </a:t>
            </a:r>
            <a:r>
              <a:rPr lang="it-IT" dirty="0"/>
              <a:t>dopo che hai spento il PC; in gergo si dice che registra informazioni a lungo termine.</a:t>
            </a:r>
          </a:p>
          <a:p>
            <a:r>
              <a:rPr lang="it-IT" dirty="0"/>
              <a:t>Originariamente memoria di massa era sinonimo di </a:t>
            </a:r>
            <a:r>
              <a:rPr lang="it-IT" i="1" dirty="0"/>
              <a:t>unità disco</a:t>
            </a:r>
            <a:r>
              <a:rPr lang="it-IT" dirty="0"/>
              <a:t>. I PC di oggi utilizzano </a:t>
            </a:r>
            <a:r>
              <a:rPr lang="it-IT" dirty="0" smtClean="0"/>
              <a:t>diversi altri </a:t>
            </a:r>
            <a:r>
              <a:rPr lang="it-IT" dirty="0"/>
              <a:t>sistemi di memorizzazione, detti </a:t>
            </a:r>
            <a:r>
              <a:rPr lang="it-IT" i="1" dirty="0"/>
              <a:t>dispositivi o supporti di archiviazione di </a:t>
            </a:r>
            <a:r>
              <a:rPr lang="it-IT" i="1" dirty="0" smtClean="0"/>
              <a:t>massa.</a:t>
            </a:r>
          </a:p>
          <a:p>
            <a:r>
              <a:rPr lang="it-IT" dirty="0" smtClean="0"/>
              <a:t>Vediamoli.</a:t>
            </a:r>
            <a:endParaRPr lang="it-IT" i="1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37003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Dispositivi fissi</a:t>
            </a:r>
            <a:r>
              <a:rPr lang="it-IT" dirty="0"/>
              <a:t>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 trovano all’interno dell’unità di sistema e non possono essere rimossi. Ce </a:t>
            </a:r>
            <a:r>
              <a:rPr lang="it-IT" dirty="0" smtClean="0"/>
              <a:t>ne sono </a:t>
            </a:r>
            <a:r>
              <a:rPr lang="it-IT" dirty="0"/>
              <a:t>di due tipi: </a:t>
            </a:r>
            <a:r>
              <a:rPr lang="it-IT" b="1" dirty="0"/>
              <a:t>disco rigido</a:t>
            </a:r>
            <a:r>
              <a:rPr lang="it-IT" dirty="0"/>
              <a:t> (hard disk), sinonimo di unità disco fisso, e più recenti </a:t>
            </a:r>
            <a:r>
              <a:rPr lang="it-IT" b="1" dirty="0"/>
              <a:t>unità </a:t>
            </a:r>
            <a:r>
              <a:rPr lang="it-IT" b="1" dirty="0" smtClean="0"/>
              <a:t>a stato solido </a:t>
            </a:r>
            <a:r>
              <a:rPr lang="it-IT" b="1" dirty="0"/>
              <a:t>o SSD </a:t>
            </a:r>
            <a:r>
              <a:rPr lang="it-IT" dirty="0"/>
              <a:t>(sono molto più veloci del disco rigido e, quindi, molto più costose. È </a:t>
            </a:r>
            <a:r>
              <a:rPr lang="it-IT" dirty="0" smtClean="0"/>
              <a:t>possibile aumentare </a:t>
            </a:r>
            <a:r>
              <a:rPr lang="it-IT" dirty="0"/>
              <a:t>lo spazio di archiviazione fisso sul tuo PC, a patto che ci sia lo spazio </a:t>
            </a:r>
            <a:r>
              <a:rPr lang="it-IT" dirty="0" smtClean="0"/>
              <a:t>fisico necessario </a:t>
            </a:r>
            <a:r>
              <a:rPr lang="it-IT" dirty="0"/>
              <a:t>nell’unità di sistema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11606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più importante dispositivo di archiviazione è il disco rigido (o SSD):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il </a:t>
            </a:r>
            <a:r>
              <a:rPr lang="it-IT" dirty="0"/>
              <a:t>PC lo utilizza per avviarsi e caricare il sistema operativo;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ospita </a:t>
            </a:r>
            <a:r>
              <a:rPr lang="it-IT" dirty="0"/>
              <a:t>tutti i programmi istallati sul PC</a:t>
            </a:r>
            <a:r>
              <a:rPr lang="it-IT" dirty="0" smtClean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gestisce il principale spazio di archiviazione dei tuoi file; per questo tutti i </a:t>
            </a:r>
            <a:r>
              <a:rPr lang="it-IT" dirty="0" smtClean="0"/>
              <a:t>programmi salvano </a:t>
            </a:r>
            <a:r>
              <a:rPr lang="it-IT" dirty="0"/>
              <a:t>lì, in default, i file su cui lavori</a:t>
            </a:r>
            <a:r>
              <a:rPr lang="it-IT" dirty="0" smtClean="0"/>
              <a:t>.</a:t>
            </a:r>
          </a:p>
          <a:p>
            <a:pPr marL="0" indent="0">
              <a:buNone/>
            </a:pPr>
            <a:r>
              <a:rPr lang="it-IT" b="1" i="1" dirty="0"/>
              <a:t>Se vuoi trovarlo, si chiama Disco C o unità C.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31479707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/>
              <a:t>Dispositivi rimovibili</a:t>
            </a:r>
            <a:r>
              <a:rPr lang="it-IT" dirty="0"/>
              <a:t>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44070" y="1381872"/>
            <a:ext cx="10515600" cy="4351338"/>
          </a:xfrm>
        </p:spPr>
        <p:txBody>
          <a:bodyPr/>
          <a:lstStyle/>
          <a:p>
            <a:r>
              <a:rPr lang="it-IT" dirty="0"/>
              <a:t>in questa categoria rientrano tutti gli altri: schede di memoria, </a:t>
            </a:r>
            <a:r>
              <a:rPr lang="it-IT" dirty="0" smtClean="0"/>
              <a:t>chiavette USB</a:t>
            </a:r>
            <a:r>
              <a:rPr lang="it-IT" dirty="0"/>
              <a:t>, unità ottiche, dischi rigidi esterni. Normalmente, si connettono all’unità di sistema </a:t>
            </a:r>
            <a:r>
              <a:rPr lang="it-IT" dirty="0" smtClean="0"/>
              <a:t>tramite </a:t>
            </a:r>
            <a:r>
              <a:rPr lang="it-IT" dirty="0"/>
              <a:t>USB.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6954" y="2732136"/>
            <a:ext cx="5539422" cy="3810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6129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 primi dispositivi rimovibili sono stati i </a:t>
            </a:r>
            <a:r>
              <a:rPr lang="it-IT" i="1" dirty="0"/>
              <a:t>floppy disk </a:t>
            </a:r>
            <a:r>
              <a:rPr lang="it-IT" dirty="0"/>
              <a:t>ma oramai sono fuori produzione.</a:t>
            </a:r>
          </a:p>
          <a:p>
            <a:r>
              <a:rPr lang="it-IT" dirty="0"/>
              <a:t>Anche i </a:t>
            </a:r>
            <a:r>
              <a:rPr lang="it-IT" i="1" dirty="0"/>
              <a:t>nastri magnetici </a:t>
            </a:r>
            <a:r>
              <a:rPr lang="it-IT" dirty="0"/>
              <a:t>non sono più in uso, se non in centri di elaborazione </a:t>
            </a:r>
            <a:r>
              <a:rPr lang="it-IT" dirty="0" smtClean="0"/>
              <a:t>e archiviazione </a:t>
            </a:r>
            <a:r>
              <a:rPr lang="it-IT" dirty="0"/>
              <a:t>dati, dove si gestiscono archivi già precostituiti (si sceglie questa </a:t>
            </a:r>
            <a:r>
              <a:rPr lang="it-IT" dirty="0" smtClean="0"/>
              <a:t>soluzione perché </a:t>
            </a:r>
            <a:r>
              <a:rPr lang="it-IT" dirty="0"/>
              <a:t>rimane tra le più economiche). Si tratta di una striscia sottile di </a:t>
            </a:r>
            <a:r>
              <a:rPr lang="it-IT" dirty="0" smtClean="0"/>
              <a:t>materiale plastico</a:t>
            </a:r>
            <a:r>
              <a:rPr lang="it-IT" dirty="0"/>
              <a:t>, rivestito con una sostanza magnetizzabile, su cui i dati e i </a:t>
            </a:r>
            <a:r>
              <a:rPr lang="it-IT" dirty="0" smtClean="0"/>
              <a:t>programmi sono </a:t>
            </a:r>
            <a:r>
              <a:rPr lang="it-IT" dirty="0"/>
              <a:t>registrati in modo sequenziale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07716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termine </a:t>
            </a:r>
            <a:r>
              <a:rPr lang="it-IT" i="1" dirty="0"/>
              <a:t>rimovibile </a:t>
            </a:r>
            <a:r>
              <a:rPr lang="it-IT" dirty="0"/>
              <a:t>implica che il dispositivo (chiave USB, scheda di memoria, o DVD) </a:t>
            </a:r>
            <a:r>
              <a:rPr lang="it-IT" dirty="0" smtClean="0"/>
              <a:t>possa essere </a:t>
            </a:r>
            <a:r>
              <a:rPr lang="it-IT" dirty="0"/>
              <a:t>inserito, utilizzato e rimosso.</a:t>
            </a:r>
          </a:p>
          <a:p>
            <a:r>
              <a:rPr lang="it-IT" dirty="0"/>
              <a:t>Una volta inserito, il supporto viene letto dal sistema del tuo PC che, per meglio gestirlo, </a:t>
            </a:r>
            <a:r>
              <a:rPr lang="it-IT" dirty="0" smtClean="0"/>
              <a:t>gli assegna </a:t>
            </a:r>
            <a:r>
              <a:rPr lang="it-IT" dirty="0"/>
              <a:t>una lettera. I file in esso contenuti sono immediatamente disponibili.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14593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Sappiamo che Windows chiama il disco rigido Disco C o unità C. Attribuisce </a:t>
            </a:r>
            <a:r>
              <a:rPr lang="it-IT" dirty="0" smtClean="0"/>
              <a:t>agli altri </a:t>
            </a:r>
            <a:r>
              <a:rPr lang="it-IT" dirty="0"/>
              <a:t>dispositivi le lettere successive. Nell’esempio della figura 1.19, con D viene </a:t>
            </a:r>
            <a:r>
              <a:rPr lang="it-IT" dirty="0" smtClean="0"/>
              <a:t>indicato il </a:t>
            </a:r>
            <a:r>
              <a:rPr lang="it-IT" dirty="0"/>
              <a:t>lettore ottico di DVD e con E la nostra chiavetta USB. Perché si inizia </a:t>
            </a:r>
            <a:r>
              <a:rPr lang="it-IT" dirty="0" smtClean="0"/>
              <a:t>da C</a:t>
            </a:r>
            <a:r>
              <a:rPr lang="it-IT" dirty="0"/>
              <a:t>. Originariamente il PC IBM prevedeva due unità di floppy disk, chiamate A </a:t>
            </a:r>
            <a:r>
              <a:rPr lang="it-IT" dirty="0" smtClean="0"/>
              <a:t>e B</a:t>
            </a:r>
            <a:r>
              <a:rPr lang="it-IT" dirty="0"/>
              <a:t>. Quando fu inserito il primo disco rigido, quindi, le prime due lettere erano </a:t>
            </a:r>
            <a:r>
              <a:rPr lang="it-IT" dirty="0" smtClean="0"/>
              <a:t>già assegnate</a:t>
            </a:r>
            <a:r>
              <a:rPr lang="it-IT" dirty="0"/>
              <a:t>. Si chiamò C. Ora, anche se A e B non ci sono più, Microsoft ha deciso </a:t>
            </a:r>
            <a:r>
              <a:rPr lang="it-IT" dirty="0" smtClean="0"/>
              <a:t>di rispettare </a:t>
            </a:r>
            <a:r>
              <a:rPr lang="it-IT" dirty="0"/>
              <a:t>questa tradizione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504627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Finito il lavoro, espelli correttamente il dispositivo, per evitare di danneggiare i dati:</a:t>
            </a:r>
          </a:p>
          <a:p>
            <a:pPr marL="0" indent="0">
              <a:buNone/>
            </a:pPr>
            <a:r>
              <a:rPr lang="it-IT" dirty="0"/>
              <a:t>1. Chiudi tutti i file ancora aperti che sono sul dispositivo.</a:t>
            </a:r>
          </a:p>
          <a:p>
            <a:pPr marL="0" indent="0">
              <a:buNone/>
            </a:pPr>
            <a:r>
              <a:rPr lang="it-IT" dirty="0"/>
              <a:t>2. Apri la finestra </a:t>
            </a:r>
            <a:r>
              <a:rPr lang="it-IT" i="1" dirty="0"/>
              <a:t>Esplora File </a:t>
            </a:r>
            <a:r>
              <a:rPr lang="it-IT" dirty="0"/>
              <a:t>(Esplora risorse nelle versioni precedenti di Windows). </a:t>
            </a:r>
            <a:r>
              <a:rPr lang="it-IT" dirty="0" smtClean="0"/>
              <a:t>Usa anche </a:t>
            </a:r>
            <a:r>
              <a:rPr lang="it-IT" dirty="0"/>
              <a:t>la combinazione di tasti </a:t>
            </a:r>
            <a:r>
              <a:rPr lang="it-IT" i="1" dirty="0" err="1"/>
              <a:t>Win+E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3. In Windows 10, seleziona </a:t>
            </a:r>
            <a:r>
              <a:rPr lang="it-IT" i="1" dirty="0"/>
              <a:t>Questo PC </a:t>
            </a:r>
            <a:r>
              <a:rPr lang="it-IT" dirty="0"/>
              <a:t>dall’elenco sul lato sinistro della finestra.</a:t>
            </a:r>
          </a:p>
          <a:p>
            <a:pPr marL="0" indent="0">
              <a:buNone/>
            </a:pPr>
            <a:r>
              <a:rPr lang="it-IT" dirty="0"/>
              <a:t>4. Clicca una volta sull’icona dell’unita che vuoi rimuovere (se clicchi 2 volte, la apri).</a:t>
            </a:r>
          </a:p>
          <a:p>
            <a:pPr marL="0" indent="0">
              <a:buNone/>
            </a:pPr>
            <a:r>
              <a:rPr lang="it-IT" dirty="0"/>
              <a:t>5. Scegli la scheda </a:t>
            </a:r>
            <a:r>
              <a:rPr lang="it-IT" i="1" dirty="0"/>
              <a:t>Gestisci.</a:t>
            </a:r>
          </a:p>
          <a:p>
            <a:pPr marL="0" indent="0">
              <a:buNone/>
            </a:pPr>
            <a:r>
              <a:rPr lang="it-IT" dirty="0"/>
              <a:t>6. Clicca su </a:t>
            </a:r>
            <a:r>
              <a:rPr lang="it-IT" i="1" dirty="0"/>
              <a:t>Espelli</a:t>
            </a:r>
            <a:r>
              <a:rPr lang="it-IT" dirty="0"/>
              <a:t>.</a:t>
            </a:r>
          </a:p>
          <a:p>
            <a:pPr marL="0" indent="0">
              <a:buNone/>
            </a:pPr>
            <a:r>
              <a:rPr lang="it-IT" dirty="0"/>
              <a:t>7. Rimuovi il dispositivo.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27682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74733" y="2062116"/>
            <a:ext cx="4591050" cy="3448050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1062317" y="2460812"/>
            <a:ext cx="438374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Come si vede in figura, oltre ai numeri, Windows assegna a ogni dispositivo anche un’icona </a:t>
            </a:r>
            <a:r>
              <a:rPr lang="it-IT" sz="2400" dirty="0" smtClean="0"/>
              <a:t>e un nome </a:t>
            </a:r>
            <a:r>
              <a:rPr lang="it-IT" sz="2400" dirty="0"/>
              <a:t>Cambia nome ai dispositivi di archiviazione rimovibili. Clicca sull’icona e poi su</a:t>
            </a:r>
          </a:p>
          <a:p>
            <a:r>
              <a:rPr lang="it-IT" sz="2400" i="1" dirty="0"/>
              <a:t>F2</a:t>
            </a:r>
            <a:r>
              <a:rPr lang="it-IT" sz="2400" dirty="0"/>
              <a:t>. Digita il nuovo nome. Se ne hai diversi, nominarli è utile per riconoscere tipo e</a:t>
            </a:r>
          </a:p>
          <a:p>
            <a:r>
              <a:rPr lang="it-IT" sz="2400"/>
              <a:t>contenuto.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908867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 dispositivi di Input/Output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</a:t>
            </a:r>
            <a:r>
              <a:rPr lang="it-IT" b="1" i="1" dirty="0"/>
              <a:t>modem</a:t>
            </a:r>
            <a:r>
              <a:rPr lang="it-IT" i="1" dirty="0"/>
              <a:t> </a:t>
            </a:r>
            <a:r>
              <a:rPr lang="it-IT" dirty="0"/>
              <a:t>è un dispositivo di ricetrasmissione che, tramite una linea telefonica, consente a </a:t>
            </a:r>
            <a:r>
              <a:rPr lang="it-IT" dirty="0" smtClean="0"/>
              <a:t>più computer </a:t>
            </a:r>
            <a:r>
              <a:rPr lang="it-IT" dirty="0"/>
              <a:t>di comunicare tra di loro</a:t>
            </a:r>
            <a:r>
              <a:rPr lang="it-IT" dirty="0" smtClean="0"/>
              <a:t>.</a:t>
            </a:r>
          </a:p>
          <a:p>
            <a:r>
              <a:rPr lang="it-IT" dirty="0"/>
              <a:t>Il </a:t>
            </a:r>
            <a:r>
              <a:rPr lang="it-IT" b="1" i="1" dirty="0"/>
              <a:t>monitor </a:t>
            </a:r>
            <a:r>
              <a:rPr lang="it-IT" b="1" i="1" dirty="0" err="1"/>
              <a:t>touch</a:t>
            </a:r>
            <a:r>
              <a:rPr lang="it-IT" b="1" i="1" dirty="0"/>
              <a:t> screen </a:t>
            </a:r>
            <a:r>
              <a:rPr lang="it-IT" dirty="0"/>
              <a:t>è costituito da uno schermo e un digitalizzatore integrato, che ti </a:t>
            </a:r>
            <a:r>
              <a:rPr lang="it-IT" dirty="0" smtClean="0"/>
              <a:t>consente di </a:t>
            </a:r>
            <a:r>
              <a:rPr lang="it-IT" dirty="0"/>
              <a:t>interagire con l’interfaccia grafica mediante apposita penna/stilo o con le dita. È questa </a:t>
            </a:r>
            <a:r>
              <a:rPr lang="it-IT" dirty="0" smtClean="0"/>
              <a:t>la tecnologia </a:t>
            </a:r>
            <a:r>
              <a:rPr lang="it-IT" dirty="0"/>
              <a:t>alla base di </a:t>
            </a:r>
            <a:r>
              <a:rPr lang="it-IT" dirty="0" err="1"/>
              <a:t>tablet</a:t>
            </a:r>
            <a:r>
              <a:rPr lang="it-IT" dirty="0"/>
              <a:t> e </a:t>
            </a:r>
            <a:r>
              <a:rPr lang="it-IT" dirty="0" err="1"/>
              <a:t>smartphone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9430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Come assemblare il tuo PC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Fai una lista delle cose contenute nelle scatole da cui hai appena tirato fuori </a:t>
            </a:r>
            <a:r>
              <a:rPr lang="it-IT" dirty="0" smtClean="0"/>
              <a:t>tutte le </a:t>
            </a:r>
            <a:r>
              <a:rPr lang="it-IT" dirty="0"/>
              <a:t>componenti e conservala con la garanzia, la fattura o lo scontrino. Compila </a:t>
            </a:r>
            <a:r>
              <a:rPr lang="it-IT" dirty="0" smtClean="0"/>
              <a:t>il certificato </a:t>
            </a:r>
            <a:r>
              <a:rPr lang="it-IT" dirty="0"/>
              <a:t>di garanzia solo dopo aver collegato tutto e verificato che il PC </a:t>
            </a:r>
            <a:r>
              <a:rPr lang="it-IT" dirty="0" smtClean="0"/>
              <a:t>funziona. Conserva </a:t>
            </a:r>
            <a:r>
              <a:rPr lang="it-IT" dirty="0"/>
              <a:t>scatole e imballi: sono indispensabili sia in caso di restituzione che </a:t>
            </a:r>
            <a:r>
              <a:rPr lang="it-IT" dirty="0" smtClean="0"/>
              <a:t>di eventuale </a:t>
            </a:r>
            <a:r>
              <a:rPr lang="it-IT" dirty="0"/>
              <a:t>trasloco</a:t>
            </a:r>
            <a:r>
              <a:rPr lang="it-IT" dirty="0" smtClean="0"/>
              <a:t>.</a:t>
            </a:r>
          </a:p>
          <a:p>
            <a:r>
              <a:rPr lang="it-IT" dirty="0"/>
              <a:t>Inizia con l’unità di sistema. Posizionala subito dove pensi debba </a:t>
            </a:r>
            <a:r>
              <a:rPr lang="it-IT" dirty="0" smtClean="0"/>
              <a:t>restare. Come </a:t>
            </a:r>
            <a:r>
              <a:rPr lang="it-IT" dirty="0"/>
              <a:t>sappiamo, deve respirare: evita spazi chiusi o umidi ma anche di </a:t>
            </a:r>
            <a:r>
              <a:rPr lang="it-IT" dirty="0" smtClean="0"/>
              <a:t>metterla vicino </a:t>
            </a:r>
            <a:r>
              <a:rPr lang="it-IT" dirty="0"/>
              <a:t>alla finestra: il sole potrebbe riscaldarla troppo (dopo i 27 °C, i PC vanno </a:t>
            </a:r>
            <a:r>
              <a:rPr lang="it-IT" dirty="0" smtClean="0"/>
              <a:t>in sofferenza). Sistemata </a:t>
            </a:r>
            <a:r>
              <a:rPr lang="it-IT" dirty="0"/>
              <a:t>l’unità di sistema, passa alle periferiche.</a:t>
            </a:r>
          </a:p>
        </p:txBody>
      </p:sp>
    </p:spTree>
    <p:extLst>
      <p:ext uri="{BB962C8B-B14F-4D97-AF65-F5344CB8AC3E}">
        <p14:creationId xmlns:p14="http://schemas.microsoft.com/office/powerpoint/2010/main" val="2720812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Sistemata l’unità di sistema, passa alle periferiche. Prendine una, posizionala e collegala </a:t>
            </a:r>
            <a:r>
              <a:rPr lang="it-IT" dirty="0" smtClean="0"/>
              <a:t>all’unità, prima </a:t>
            </a:r>
            <a:r>
              <a:rPr lang="it-IT" dirty="0"/>
              <a:t>di passare alla successiva.</a:t>
            </a:r>
          </a:p>
          <a:p>
            <a:r>
              <a:rPr lang="it-IT" dirty="0"/>
              <a:t>Ora ci vuole energia. Dovrai usare necessariamente una presa </a:t>
            </a:r>
            <a:r>
              <a:rPr lang="it-IT" dirty="0" err="1"/>
              <a:t>multipresa</a:t>
            </a:r>
            <a:r>
              <a:rPr lang="it-IT" dirty="0"/>
              <a:t>.</a:t>
            </a:r>
          </a:p>
          <a:p>
            <a:r>
              <a:rPr lang="it-IT" dirty="0"/>
              <a:t>Le prese multiple a sei posti sono ideali. Se te ne servono più di una, non </a:t>
            </a:r>
            <a:r>
              <a:rPr lang="it-IT" dirty="0" smtClean="0"/>
              <a:t>collegarle l’una </a:t>
            </a:r>
            <a:r>
              <a:rPr lang="it-IT" dirty="0"/>
              <a:t>all’altra, potrebbe creare un sovraccarico. Se hai una stampante laser, </a:t>
            </a:r>
            <a:r>
              <a:rPr lang="it-IT" dirty="0" smtClean="0"/>
              <a:t>collegala direttamente </a:t>
            </a:r>
            <a:r>
              <a:rPr lang="it-IT" dirty="0"/>
              <a:t>a una presa a muro: consuma troppa energia.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2670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Sarebbe una buona idea utilizzare un UPS (</a:t>
            </a:r>
            <a:r>
              <a:rPr lang="it-IT" dirty="0" err="1"/>
              <a:t>uninterruptible</a:t>
            </a:r>
            <a:r>
              <a:rPr lang="it-IT" dirty="0"/>
              <a:t> </a:t>
            </a:r>
            <a:r>
              <a:rPr lang="it-IT" dirty="0" err="1"/>
              <a:t>power</a:t>
            </a:r>
            <a:r>
              <a:rPr lang="it-IT" dirty="0"/>
              <a:t> </a:t>
            </a:r>
            <a:r>
              <a:rPr lang="it-IT" dirty="0" err="1"/>
              <a:t>supply</a:t>
            </a:r>
            <a:r>
              <a:rPr lang="it-IT" dirty="0"/>
              <a:t>), meglio </a:t>
            </a:r>
            <a:r>
              <a:rPr lang="it-IT" dirty="0" smtClean="0"/>
              <a:t>conosciuto come </a:t>
            </a:r>
            <a:r>
              <a:rPr lang="it-IT" i="1" dirty="0"/>
              <a:t>gruppo di continuità</a:t>
            </a:r>
            <a:r>
              <a:rPr lang="it-IT" dirty="0"/>
              <a:t>.</a:t>
            </a:r>
          </a:p>
          <a:p>
            <a:r>
              <a:rPr lang="it-IT" dirty="0"/>
              <a:t>Non devi pensare di poter continuare a lavorare come nulla fosse, anche quando va via </a:t>
            </a:r>
            <a:r>
              <a:rPr lang="it-IT" dirty="0" smtClean="0"/>
              <a:t>la corrente</a:t>
            </a:r>
            <a:r>
              <a:rPr lang="it-IT" dirty="0"/>
              <a:t>: in questi casi, il gruppo ti consente, piuttosto, di salvare il tuo lavoro e spegnare </a:t>
            </a:r>
            <a:r>
              <a:rPr lang="it-IT" dirty="0" smtClean="0"/>
              <a:t>in sicurezza </a:t>
            </a:r>
            <a:r>
              <a:rPr lang="it-IT" dirty="0"/>
              <a:t>il PC</a:t>
            </a:r>
            <a:r>
              <a:rPr lang="it-IT" dirty="0" smtClean="0"/>
              <a:t>.</a:t>
            </a:r>
          </a:p>
          <a:p>
            <a:r>
              <a:rPr lang="it-IT" dirty="0"/>
              <a:t>È importante sapere che il gruppo è utile soprattutto per proteggere i dispositivi </a:t>
            </a:r>
            <a:r>
              <a:rPr lang="it-IT" dirty="0" smtClean="0"/>
              <a:t>in caso </a:t>
            </a:r>
            <a:r>
              <a:rPr lang="it-IT" dirty="0"/>
              <a:t>di sovratensione, picchi e cali di potenza di energia elettrica.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2867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1. Verifica </a:t>
            </a:r>
            <a:r>
              <a:rPr lang="it-IT" dirty="0"/>
              <a:t>che tutti i dispositivi siano spenti (</a:t>
            </a:r>
            <a:r>
              <a:rPr lang="it-IT" i="1" dirty="0"/>
              <a:t>off</a:t>
            </a:r>
            <a:r>
              <a:rPr lang="it-IT" dirty="0"/>
              <a:t>).</a:t>
            </a:r>
          </a:p>
          <a:p>
            <a:r>
              <a:rPr lang="it-IT" dirty="0"/>
              <a:t>2. Verifica che la presa multipla sia spenta/staccata.</a:t>
            </a:r>
          </a:p>
          <a:p>
            <a:r>
              <a:rPr lang="it-IT" dirty="0"/>
              <a:t>3. Infila tutte le spine nella presa multipla.</a:t>
            </a:r>
          </a:p>
          <a:p>
            <a:r>
              <a:rPr lang="it-IT" dirty="0"/>
              <a:t>4. Sposta tutti gli interruttori dei dispositivi su on.</a:t>
            </a:r>
          </a:p>
          <a:p>
            <a:r>
              <a:rPr lang="it-IT" dirty="0"/>
              <a:t>5. Accendi o collega la </a:t>
            </a:r>
            <a:r>
              <a:rPr lang="it-IT" dirty="0" err="1"/>
              <a:t>multipresa</a:t>
            </a:r>
            <a:r>
              <a:rPr lang="it-IT" dirty="0"/>
              <a:t>.</a:t>
            </a:r>
          </a:p>
          <a:p>
            <a:r>
              <a:rPr lang="it-IT" dirty="0"/>
              <a:t>6. Accendi lo schermo, tramite il pulsante (di solito, in basso a sinistra).</a:t>
            </a:r>
          </a:p>
          <a:p>
            <a:r>
              <a:rPr lang="it-IT" dirty="0"/>
              <a:t>7. Premi il pulsante di accensione dell’unità di sistema.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3007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Il collegamento tramite </a:t>
            </a:r>
            <a:r>
              <a:rPr lang="it-IT" b="1" i="1" dirty="0"/>
              <a:t>Bluetooth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Tutto ciò che abbiamo visto, di solito, si collega al PC tramite cavi. Se anche tu hai usato </a:t>
            </a:r>
            <a:r>
              <a:rPr lang="it-IT" dirty="0" smtClean="0"/>
              <a:t>cavi, comprendiamo </a:t>
            </a:r>
            <a:r>
              <a:rPr lang="it-IT" dirty="0"/>
              <a:t>bene il disappunto che provi ogni volta che si tratta di </a:t>
            </a:r>
            <a:r>
              <a:rPr lang="it-IT" b="1" dirty="0"/>
              <a:t>risolvere il groviglio</a:t>
            </a:r>
            <a:r>
              <a:rPr lang="it-IT" dirty="0"/>
              <a:t> </a:t>
            </a:r>
            <a:r>
              <a:rPr lang="it-IT" dirty="0" smtClean="0"/>
              <a:t>che si </a:t>
            </a:r>
            <a:r>
              <a:rPr lang="it-IT" dirty="0"/>
              <a:t>crea dietro il tuo case.</a:t>
            </a:r>
          </a:p>
          <a:p>
            <a:r>
              <a:rPr lang="it-IT" dirty="0"/>
              <a:t>Per evitare questo impiccio, è possibile utilizzare la tecnologia </a:t>
            </a:r>
            <a:r>
              <a:rPr lang="it-IT" i="1" dirty="0"/>
              <a:t>Bluetooth</a:t>
            </a:r>
            <a:r>
              <a:rPr lang="it-IT" dirty="0"/>
              <a:t>, ormai molto </a:t>
            </a:r>
            <a:r>
              <a:rPr lang="it-IT" dirty="0" smtClean="0"/>
              <a:t>diffusa</a:t>
            </a:r>
          </a:p>
          <a:p>
            <a:r>
              <a:rPr lang="it-IT" dirty="0"/>
              <a:t>Si basa su </a:t>
            </a:r>
            <a:r>
              <a:rPr lang="it-IT" b="1" i="1" dirty="0"/>
              <a:t>frequenze radio a corta portata</a:t>
            </a:r>
            <a:r>
              <a:rPr lang="it-IT" dirty="0"/>
              <a:t>: i dispositivi che la utilizzano possono comunicare </a:t>
            </a:r>
            <a:r>
              <a:rPr lang="it-IT" dirty="0" smtClean="0"/>
              <a:t>tra loro </a:t>
            </a:r>
            <a:r>
              <a:rPr lang="it-IT" dirty="0"/>
              <a:t>attraverso il dispositivo stesso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1079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caratteristiche principali </a:t>
            </a:r>
            <a:r>
              <a:rPr lang="it-IT" dirty="0" smtClean="0"/>
              <a:t>sono: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Assenza </a:t>
            </a:r>
            <a:r>
              <a:rPr lang="it-IT" dirty="0"/>
              <a:t>completa di cavi e fili.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Costo </a:t>
            </a:r>
            <a:r>
              <a:rPr lang="it-IT" dirty="0"/>
              <a:t>limitato, che deriva dall’uso di una tecnologia semplice ed economica.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Completa </a:t>
            </a:r>
            <a:r>
              <a:rPr lang="it-IT" dirty="0"/>
              <a:t>automazione: i dispositivi stabiliscono in modo automatico una connessione </a:t>
            </a:r>
            <a:r>
              <a:rPr lang="it-IT" dirty="0" smtClean="0"/>
              <a:t>tra loro</a:t>
            </a:r>
            <a:r>
              <a:rPr lang="it-IT" dirty="0"/>
              <a:t>, senza che l’utente debba far nulla.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50348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2008</Words>
  <Application>Microsoft Office PowerPoint</Application>
  <PresentationFormat>Widescreen</PresentationFormat>
  <Paragraphs>91</Paragraphs>
  <Slides>28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Tema di Office</vt:lpstr>
      <vt:lpstr>Presentazione standard di PowerPoint</vt:lpstr>
      <vt:lpstr>Un cenno alle stampanti 3D</vt:lpstr>
      <vt:lpstr>I dispositivi di Input/Output</vt:lpstr>
      <vt:lpstr>Come assemblare il tuo PC</vt:lpstr>
      <vt:lpstr>Presentazione standard di PowerPoint</vt:lpstr>
      <vt:lpstr>Presentazione standard di PowerPoint</vt:lpstr>
      <vt:lpstr>Presentazione standard di PowerPoint</vt:lpstr>
      <vt:lpstr>Il collegamento tramite Bluetooth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1.2.7 La memoria del computer</vt:lpstr>
      <vt:lpstr>La memoria del PC</vt:lpstr>
      <vt:lpstr>Presentazione standard di PowerPoint</vt:lpstr>
      <vt:lpstr>Presentazione standard di PowerPoint</vt:lpstr>
      <vt:lpstr>La memoria del computer si misura in Byte.</vt:lpstr>
      <vt:lpstr>Il sistema di archiviazione (o memoria di massa) del computer</vt:lpstr>
      <vt:lpstr>Dispositivi fissi:</vt:lpstr>
      <vt:lpstr>Presentazione standard di PowerPoint</vt:lpstr>
      <vt:lpstr>Dispositivi rimovibili: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Pescatore Pescatore</dc:creator>
  <cp:lastModifiedBy>Pescatore Pescatore</cp:lastModifiedBy>
  <cp:revision>9</cp:revision>
  <dcterms:created xsi:type="dcterms:W3CDTF">2020-01-19T22:27:57Z</dcterms:created>
  <dcterms:modified xsi:type="dcterms:W3CDTF">2020-01-20T06:31:53Z</dcterms:modified>
</cp:coreProperties>
</file>